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Afacad Flux"/>
      <p:regular r:id="rId15"/>
      <p:bold r:id="rId16"/>
    </p:embeddedFont>
    <p:embeddedFont>
      <p:font typeface="Comfortaa"/>
      <p:regular r:id="rId17"/>
      <p:bold r:id="rId18"/>
    </p:embeddedFont>
    <p:embeddedFont>
      <p:font typeface="Afacad Flux SemiBold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1EEB1BC-03CA-4238-B1A2-6C6A4D50A31A}">
  <a:tblStyle styleId="{81EEB1BC-03CA-4238-B1A2-6C6A4D50A31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facadFluxSemiBold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AfacadFlux-regular.fntdata"/><Relationship Id="rId14" Type="http://schemas.openxmlformats.org/officeDocument/2006/relationships/slide" Target="slides/slide8.xml"/><Relationship Id="rId17" Type="http://schemas.openxmlformats.org/officeDocument/2006/relationships/font" Target="fonts/Comfortaa-regular.fntdata"/><Relationship Id="rId16" Type="http://schemas.openxmlformats.org/officeDocument/2006/relationships/font" Target="fonts/AfacadFlux-bold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AfacadFluxSemiBold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Comfortaa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19.png"/><Relationship Id="rId7" Type="http://schemas.openxmlformats.org/officeDocument/2006/relationships/image" Target="../media/image8.png"/><Relationship Id="rId8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5" Type="http://schemas.openxmlformats.org/officeDocument/2006/relationships/image" Target="../media/image10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20.png"/><Relationship Id="rId5" Type="http://schemas.openxmlformats.org/officeDocument/2006/relationships/image" Target="../media/image17.png"/><Relationship Id="rId6" Type="http://schemas.openxmlformats.org/officeDocument/2006/relationships/image" Target="../media/image22.png"/><Relationship Id="rId7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drive.google.com/file/d/1DUPgaEonDEXQoBMkt_c0QbPRiCjUb9cO/view" TargetMode="External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FD8B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76675" y="3931000"/>
            <a:ext cx="4238625" cy="13934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1080373" y="1805136"/>
            <a:ext cx="10031253" cy="86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70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Hugging Face vs. OpenAI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2967037" y="2959447"/>
            <a:ext cx="625792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334155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rPr>
              <a:t>Open-Source &amp; Self-Hosted AI vs. Proprietary Cloud APIs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4357687" y="4121497"/>
            <a:ext cx="3476625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Course:</a:t>
            </a: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ITA2376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4167150" y="4468125"/>
            <a:ext cx="3857700" cy="9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Team:</a:t>
            </a: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</a:t>
            </a:r>
            <a:r>
              <a:rPr lang="en-US" sz="1150">
                <a:solidFill>
                  <a:srgbClr val="273540"/>
                </a:solidFill>
              </a:rPr>
              <a:t>Elijah Raines (Team Leader), Brandon Matias, Justin Davis, Jonah Joseph, Osemudia Ogedengbe</a:t>
            </a:r>
            <a:endParaRPr sz="1150">
              <a:solidFill>
                <a:srgbClr val="273540"/>
              </a:solidFill>
            </a:endParaRPr>
          </a:p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50">
              <a:solidFill>
                <a:srgbClr val="334155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0F2FE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571500" y="57150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The Core Dilemma in AI Engineering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571500" y="1528167"/>
            <a:ext cx="5500687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0369A1"/>
                </a:solidFill>
                <a:latin typeface="Comfortaa"/>
                <a:ea typeface="Comfortaa"/>
                <a:cs typeface="Comfortaa"/>
                <a:sym typeface="Comfortaa"/>
              </a:rPr>
              <a:t>Build &amp; Host vs. Consume via API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904875" y="2490192"/>
            <a:ext cx="4905375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Do-It-Yourself (DIY):</a:t>
            </a: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Do you want to build and host the AI yourself using open-source tools?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904875" y="3421558"/>
            <a:ext cx="4905375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Service-Based:</a:t>
            </a: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Or do you just want to pay to use a finished, super-smart AI over the internet?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904875" y="4352925"/>
            <a:ext cx="4905375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This big choice impacts your project's privacy, cost, hardware needs, and ease of use.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904875" y="5284291"/>
            <a:ext cx="4905375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Let's explore the two biggest players in the AI world today!</a:t>
            </a:r>
            <a:endParaRPr/>
          </a:p>
        </p:txBody>
      </p:sp>
      <p:pic>
        <p:nvPicPr>
          <p:cNvPr descr="image.png" id="99" name="Google Shape;9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1750" y="1528167"/>
            <a:ext cx="5238900" cy="457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descr="image.png" id="100" name="Google Shape;10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509242"/>
            <a:ext cx="13335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1" name="Google Shape;10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3440608"/>
            <a:ext cx="13335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2" name="Google Shape;10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4371975"/>
            <a:ext cx="13335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3" name="Google Shape;10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5303341"/>
            <a:ext cx="133350" cy="27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8" name="Google Shape;10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767036"/>
            <a:ext cx="3429000" cy="4209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9" name="Google Shape;10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1500" y="1767036"/>
            <a:ext cx="3429000" cy="4209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0" name="Google Shape;11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500" y="1767036"/>
            <a:ext cx="3429000" cy="420960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571500" y="57150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Deep Dive: Hugging Face (DIY AI)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1625917" y="3214836"/>
            <a:ext cx="132016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Origins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857250" y="3719661"/>
            <a:ext cx="2857500" cy="1733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Started in 2016. Created a massive library that lets anyone use powerful, pre-built AI models completely for free.</a:t>
            </a:r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4940855" y="3214836"/>
            <a:ext cx="231028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Total Control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4667250" y="3719661"/>
            <a:ext cx="2857500" cy="1733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You have total ownership! See exactly how the AI works, change it to fit your needs, and keep everything strictly private.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8830865" y="3214836"/>
            <a:ext cx="215026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Runs Offline</a:t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8477250" y="3719661"/>
            <a:ext cx="2857500" cy="1733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Download the files once to your local system, allowing it to run entirely offline using your own computer's processing power.</a:t>
            </a:r>
            <a:endParaRPr/>
          </a:p>
        </p:txBody>
      </p:sp>
      <p:pic>
        <p:nvPicPr>
          <p:cNvPr descr="image.png" id="118" name="Google Shape;118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76437" y="2233761"/>
            <a:ext cx="619125" cy="619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9" name="Google Shape;119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86437" y="2233761"/>
            <a:ext cx="619125" cy="619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0" name="Google Shape;120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520237" y="2233761"/>
            <a:ext cx="771525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5" name="Google Shape;12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767036"/>
            <a:ext cx="3429000" cy="4209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6" name="Google Shape;12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1500" y="1767036"/>
            <a:ext cx="3429000" cy="4209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7" name="Google Shape;12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500" y="1767036"/>
            <a:ext cx="3429000" cy="4209603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 txBox="1"/>
          <p:nvPr/>
        </p:nvSpPr>
        <p:spPr>
          <a:xfrm>
            <a:off x="571500" y="57150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Deep Dive: OpenAI GPT-4 API (Service)</a:t>
            </a:r>
            <a:endParaRPr/>
          </a:p>
        </p:txBody>
      </p:sp>
      <p:sp>
        <p:nvSpPr>
          <p:cNvPr id="129" name="Google Shape;129;p16"/>
          <p:cNvSpPr txBox="1"/>
          <p:nvPr/>
        </p:nvSpPr>
        <p:spPr>
          <a:xfrm>
            <a:off x="1625917" y="3214836"/>
            <a:ext cx="132016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Origins</a:t>
            </a:r>
            <a:endParaRPr/>
          </a:p>
        </p:txBody>
      </p:sp>
      <p:sp>
        <p:nvSpPr>
          <p:cNvPr id="130" name="Google Shape;130;p16"/>
          <p:cNvSpPr txBox="1"/>
          <p:nvPr/>
        </p:nvSpPr>
        <p:spPr>
          <a:xfrm>
            <a:off x="857250" y="3719661"/>
            <a:ext cx="2857500" cy="1733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Launched in 2023. This is a premium service where you pay a small fee to use a very advanced AI over the internet.</a:t>
            </a:r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4755832" y="3214836"/>
            <a:ext cx="268033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Incredibly Easy</a:t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4667250" y="3719661"/>
            <a:ext cx="2857500" cy="1733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No powerful computers needed! Just send a simple request and get an answer back instantly. You can start using it today.</a:t>
            </a:r>
            <a:endParaRPr/>
          </a:p>
        </p:txBody>
      </p:sp>
      <p:sp>
        <p:nvSpPr>
          <p:cNvPr id="133" name="Google Shape;133;p16"/>
          <p:cNvSpPr txBox="1"/>
          <p:nvPr/>
        </p:nvSpPr>
        <p:spPr>
          <a:xfrm>
            <a:off x="8530828" y="3214836"/>
            <a:ext cx="2750343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Always Evolving</a:t>
            </a:r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8477250" y="3719661"/>
            <a:ext cx="2857500" cy="1733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Constantly improved behind the scenes by OpenAI, so you always have access to the latest, smartest version automatically.</a:t>
            </a:r>
            <a:endParaRPr/>
          </a:p>
        </p:txBody>
      </p:sp>
      <p:pic>
        <p:nvPicPr>
          <p:cNvPr descr="image.png" id="135" name="Google Shape;13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00237" y="2233761"/>
            <a:ext cx="771525" cy="619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6" name="Google Shape;136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86437" y="2233761"/>
            <a:ext cx="619125" cy="619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7" name="Google Shape;13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558337" y="2233761"/>
            <a:ext cx="695325" cy="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8F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 txBox="1"/>
          <p:nvPr/>
        </p:nvSpPr>
        <p:spPr>
          <a:xfrm>
            <a:off x="571500" y="57150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Head-to-Head Comparison Matrix</a:t>
            </a:r>
            <a:endParaRPr/>
          </a:p>
        </p:txBody>
      </p:sp>
      <p:graphicFrame>
        <p:nvGraphicFramePr>
          <p:cNvPr id="143" name="Google Shape;143;p17"/>
          <p:cNvGraphicFramePr/>
          <p:nvPr/>
        </p:nvGraphicFramePr>
        <p:xfrm>
          <a:off x="571500" y="15461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{81EEB1BC-03CA-4238-B1A2-6C6A4D50A31A}</a:tableStyleId>
              </a:tblPr>
              <a:tblGrid>
                <a:gridCol w="2371725"/>
                <a:gridCol w="4658325"/>
                <a:gridCol w="4018950"/>
              </a:tblGrid>
              <a:tr h="116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2250" u="none" cap="none" strike="noStrike">
                          <a:solidFill>
                            <a:srgbClr val="FFFFFF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Comparison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2250" u="none" cap="none" strike="noStrike">
                          <a:solidFill>
                            <a:srgbClr val="FFFFFF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Hugging Face (DIY)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2250" u="none" cap="none" strike="noStrike">
                          <a:solidFill>
                            <a:srgbClr val="FFFFFF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OpenAI (Service)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78BFA"/>
                    </a:solidFill>
                  </a:tcPr>
                </a:tc>
              </a:tr>
              <a:tr h="116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950" u="none" cap="none" strike="noStrike">
                          <a:solidFill>
                            <a:srgbClr val="1E293B"/>
                          </a:solidFill>
                          <a:latin typeface="Afacad Flux SemiBold"/>
                          <a:ea typeface="Afacad Flux SemiBold"/>
                          <a:cs typeface="Afacad Flux SemiBold"/>
                          <a:sym typeface="Afacad Flux SemiBold"/>
                        </a:rPr>
                        <a:t>Ease of Use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95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Requires technical skills and your own computers.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95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Very easy; works like a website service.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16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950" u="none" cap="none" strike="noStrike">
                          <a:solidFill>
                            <a:srgbClr val="1E293B"/>
                          </a:solidFill>
                          <a:latin typeface="Afacad Flux SemiBold"/>
                          <a:ea typeface="Afacad Flux SemiBold"/>
                          <a:cs typeface="Afacad Flux SemiBold"/>
                          <a:sym typeface="Afacad Flux SemiBold"/>
                        </a:rPr>
                        <a:t>Privacy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95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Excellent; your data stays with you.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95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Data is sent to OpenAI to be processed.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162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950" u="none" cap="none" strike="noStrike">
                          <a:solidFill>
                            <a:srgbClr val="1E293B"/>
                          </a:solidFill>
                          <a:latin typeface="Afacad Flux SemiBold"/>
                          <a:ea typeface="Afacad Flux SemiBold"/>
                          <a:cs typeface="Afacad Flux SemiBold"/>
                          <a:sym typeface="Afacad Flux SemiBold"/>
                        </a:rPr>
                        <a:t>Cost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95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You pay for the computer power you use.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95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You pay for each answer the AI gives you.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4" name="Google Shape;144;p17"/>
          <p:cNvSpPr/>
          <p:nvPr/>
        </p:nvSpPr>
        <p:spPr>
          <a:xfrm>
            <a:off x="2924175" y="1546175"/>
            <a:ext cx="19050" cy="933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7582495" y="1546175"/>
            <a:ext cx="19050" cy="933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571500" y="3706266"/>
            <a:ext cx="2371725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7"/>
          <p:cNvSpPr/>
          <p:nvPr/>
        </p:nvSpPr>
        <p:spPr>
          <a:xfrm>
            <a:off x="2924175" y="2479625"/>
            <a:ext cx="19050" cy="1245691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2943225" y="3706266"/>
            <a:ext cx="4658320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7"/>
          <p:cNvSpPr/>
          <p:nvPr/>
        </p:nvSpPr>
        <p:spPr>
          <a:xfrm>
            <a:off x="7582495" y="2479625"/>
            <a:ext cx="19050" cy="1245691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7"/>
          <p:cNvSpPr/>
          <p:nvPr/>
        </p:nvSpPr>
        <p:spPr>
          <a:xfrm>
            <a:off x="7601545" y="3706266"/>
            <a:ext cx="4018954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"/>
          <p:cNvSpPr/>
          <p:nvPr/>
        </p:nvSpPr>
        <p:spPr>
          <a:xfrm>
            <a:off x="571500" y="4951958"/>
            <a:ext cx="2371725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7"/>
          <p:cNvSpPr/>
          <p:nvPr/>
        </p:nvSpPr>
        <p:spPr>
          <a:xfrm>
            <a:off x="2924175" y="3725316"/>
            <a:ext cx="19050" cy="1245691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7"/>
          <p:cNvSpPr/>
          <p:nvPr/>
        </p:nvSpPr>
        <p:spPr>
          <a:xfrm>
            <a:off x="2943225" y="4951958"/>
            <a:ext cx="4658320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7"/>
          <p:cNvSpPr/>
          <p:nvPr/>
        </p:nvSpPr>
        <p:spPr>
          <a:xfrm>
            <a:off x="7582495" y="3725316"/>
            <a:ext cx="19050" cy="1245691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7"/>
          <p:cNvSpPr/>
          <p:nvPr/>
        </p:nvSpPr>
        <p:spPr>
          <a:xfrm>
            <a:off x="7601545" y="4951958"/>
            <a:ext cx="4018954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7"/>
          <p:cNvSpPr/>
          <p:nvPr/>
        </p:nvSpPr>
        <p:spPr>
          <a:xfrm>
            <a:off x="2924175" y="4971008"/>
            <a:ext cx="19050" cy="1226641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7"/>
          <p:cNvSpPr/>
          <p:nvPr/>
        </p:nvSpPr>
        <p:spPr>
          <a:xfrm>
            <a:off x="7582495" y="4971008"/>
            <a:ext cx="19050" cy="1226641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FAE5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2" name="Google Shape;16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968996"/>
            <a:ext cx="5238750" cy="38058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3" name="Google Shape;16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1750" y="1968996"/>
            <a:ext cx="5238750" cy="38058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4" name="Google Shape;16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25" y="4085183"/>
            <a:ext cx="4381500" cy="12610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5" name="Google Shape;165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10375" y="4085183"/>
            <a:ext cx="4381500" cy="126102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8"/>
          <p:cNvSpPr txBox="1"/>
          <p:nvPr/>
        </p:nvSpPr>
        <p:spPr>
          <a:xfrm>
            <a:off x="571500" y="57150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Real-World Applications</a:t>
            </a:r>
            <a:endParaRPr/>
          </a:p>
        </p:txBody>
      </p:sp>
      <p:sp>
        <p:nvSpPr>
          <p:cNvPr id="167" name="Google Shape;167;p18"/>
          <p:cNvSpPr txBox="1"/>
          <p:nvPr/>
        </p:nvSpPr>
        <p:spPr>
          <a:xfrm>
            <a:off x="1466850" y="2397621"/>
            <a:ext cx="4110513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16A34A"/>
                </a:solidFill>
                <a:latin typeface="Comfortaa"/>
                <a:ea typeface="Comfortaa"/>
                <a:cs typeface="Comfortaa"/>
                <a:sym typeface="Comfortaa"/>
              </a:rPr>
              <a:t>Hugging Face</a:t>
            </a:r>
            <a:endParaRPr/>
          </a:p>
        </p:txBody>
      </p:sp>
      <p:sp>
        <p:nvSpPr>
          <p:cNvPr id="168" name="Google Shape;168;p18"/>
          <p:cNvSpPr txBox="1"/>
          <p:nvPr/>
        </p:nvSpPr>
        <p:spPr>
          <a:xfrm>
            <a:off x="1000125" y="2902446"/>
            <a:ext cx="4381500" cy="1039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Best for:</a:t>
            </a: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Organizations like hospitals or banks that must keep their data strictly private and on their own internal systems.</a:t>
            </a:r>
            <a:endParaRPr/>
          </a:p>
        </p:txBody>
      </p:sp>
      <p:sp>
        <p:nvSpPr>
          <p:cNvPr id="169" name="Google Shape;169;p18"/>
          <p:cNvSpPr txBox="1"/>
          <p:nvPr/>
        </p:nvSpPr>
        <p:spPr>
          <a:xfrm>
            <a:off x="7200900" y="2397621"/>
            <a:ext cx="4190523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0284C7"/>
                </a:solidFill>
                <a:latin typeface="Comfortaa"/>
                <a:ea typeface="Comfortaa"/>
                <a:cs typeface="Comfortaa"/>
                <a:sym typeface="Comfortaa"/>
              </a:rPr>
              <a:t>OpenAI API</a:t>
            </a:r>
            <a:endParaRPr/>
          </a:p>
        </p:txBody>
      </p:sp>
      <p:sp>
        <p:nvSpPr>
          <p:cNvPr id="170" name="Google Shape;170;p18"/>
          <p:cNvSpPr txBox="1"/>
          <p:nvPr/>
        </p:nvSpPr>
        <p:spPr>
          <a:xfrm>
            <a:off x="6810375" y="2902446"/>
            <a:ext cx="4381500" cy="1039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Best for:</a:t>
            </a: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Quickly building new apps, creating smart customer service bots, or accessing the smartest AI without buying servers.</a:t>
            </a:r>
            <a:endParaRPr/>
          </a:p>
        </p:txBody>
      </p:sp>
      <p:pic>
        <p:nvPicPr>
          <p:cNvPr descr="image.png" id="171" name="Google Shape;171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00125" y="2416671"/>
            <a:ext cx="3238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8"/>
          <p:cNvSpPr txBox="1"/>
          <p:nvPr/>
        </p:nvSpPr>
        <p:spPr>
          <a:xfrm>
            <a:off x="1190625" y="4275683"/>
            <a:ext cx="4000500" cy="88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Example:</a:t>
            </a:r>
            <a:r>
              <a:rPr b="0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JPMorgan Chase uses open-source transformer models to analyze financial documents safely on their own infrastructure.</a:t>
            </a:r>
            <a:endParaRPr/>
          </a:p>
        </p:txBody>
      </p:sp>
      <p:pic>
        <p:nvPicPr>
          <p:cNvPr descr="image.png" id="173" name="Google Shape;173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10375" y="2416671"/>
            <a:ext cx="2476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/>
        </p:nvSpPr>
        <p:spPr>
          <a:xfrm>
            <a:off x="7000875" y="4275683"/>
            <a:ext cx="4000500" cy="88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Example:</a:t>
            </a:r>
            <a:r>
              <a:rPr b="0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Duolingo integrates GPT-4 to power their AI language tutor, ensuring students get the most advanced teaching possible.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DD5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"/>
          <p:cNvSpPr txBox="1"/>
          <p:nvPr/>
        </p:nvSpPr>
        <p:spPr>
          <a:xfrm>
            <a:off x="571500" y="516433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Practical Demonstration</a:t>
            </a:r>
            <a:endParaRPr/>
          </a:p>
        </p:txBody>
      </p:sp>
      <p:sp>
        <p:nvSpPr>
          <p:cNvPr id="180" name="Google Shape;180;p19"/>
          <p:cNvSpPr txBox="1"/>
          <p:nvPr/>
        </p:nvSpPr>
        <p:spPr>
          <a:xfrm>
            <a:off x="571500" y="1887438"/>
            <a:ext cx="3746700" cy="42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facad Flux"/>
                <a:ea typeface="Afacad Flux"/>
                <a:cs typeface="Afacad Flux"/>
                <a:sym typeface="Afacad Flux"/>
              </a:rPr>
              <a:t>🤗 Hugging Face (The Specialist)</a:t>
            </a:r>
            <a:endParaRPr sz="1200">
              <a:solidFill>
                <a:schemeClr val="dk1"/>
              </a:solidFill>
              <a:latin typeface="Afacad Flux"/>
              <a:ea typeface="Afacad Flux"/>
              <a:cs typeface="Afacad Flux"/>
              <a:sym typeface="Afacad Flux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200">
                <a:solidFill>
                  <a:schemeClr val="dk1"/>
                </a:solidFill>
                <a:latin typeface="Afacad Flux"/>
                <a:ea typeface="Afacad Flux"/>
                <a:cs typeface="Afacad Flux"/>
                <a:sym typeface="Afacad Flux"/>
              </a:rPr>
              <a:t>Purpose-Built: We used a small, open-source model trained </a:t>
            </a:r>
            <a:r>
              <a:rPr i="1" lang="en-US" sz="1200">
                <a:solidFill>
                  <a:schemeClr val="dk1"/>
                </a:solidFill>
                <a:latin typeface="Afacad Flux"/>
                <a:ea typeface="Afacad Flux"/>
                <a:cs typeface="Afacad Flux"/>
                <a:sym typeface="Afacad Flux"/>
              </a:rPr>
              <a:t>specifically</a:t>
            </a:r>
            <a:r>
              <a:rPr lang="en-US" sz="1200">
                <a:solidFill>
                  <a:schemeClr val="dk1"/>
                </a:solidFill>
                <a:latin typeface="Afacad Flux"/>
                <a:ea typeface="Afacad Flux"/>
                <a:cs typeface="Afacad Flux"/>
                <a:sym typeface="Afacad Flux"/>
              </a:rPr>
              <a:t> for sentiment analysis.</a:t>
            </a:r>
            <a:endParaRPr sz="1200">
              <a:solidFill>
                <a:schemeClr val="dk1"/>
              </a:solidFill>
              <a:latin typeface="Afacad Flux"/>
              <a:ea typeface="Afacad Flux"/>
              <a:cs typeface="Afacad Flux"/>
              <a:sym typeface="Afacad Flux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200">
                <a:solidFill>
                  <a:schemeClr val="dk1"/>
                </a:solidFill>
                <a:latin typeface="Afacad Flux"/>
                <a:ea typeface="Afacad Flux"/>
                <a:cs typeface="Afacad Flux"/>
                <a:sym typeface="Afacad Flux"/>
              </a:rPr>
              <a:t>Simple Input: We just fed it the sentence. Since its only job is sentiment, it didn't need extra instructions.</a:t>
            </a:r>
            <a:endParaRPr sz="1200">
              <a:solidFill>
                <a:schemeClr val="dk1"/>
              </a:solidFill>
              <a:latin typeface="Afacad Flux"/>
              <a:ea typeface="Afacad Flux"/>
              <a:cs typeface="Afacad Flux"/>
              <a:sym typeface="Afacad Flux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200">
                <a:solidFill>
                  <a:schemeClr val="dk1"/>
                </a:solidFill>
                <a:latin typeface="Afacad Flux"/>
                <a:ea typeface="Afacad Flux"/>
                <a:cs typeface="Afacad Flux"/>
                <a:sym typeface="Afacad Flux"/>
              </a:rPr>
              <a:t>Local Speed: It ran entirely on our machine (Google Colab), giving us instant results without the internet.</a:t>
            </a:r>
            <a:endParaRPr sz="1200">
              <a:solidFill>
                <a:schemeClr val="dk1"/>
              </a:solidFill>
              <a:latin typeface="Afacad Flux"/>
              <a:ea typeface="Afacad Flux"/>
              <a:cs typeface="Afacad Flux"/>
              <a:sym typeface="Afacad Flux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facad Flux"/>
                <a:ea typeface="Afacad Flux"/>
                <a:cs typeface="Afacad Flux"/>
                <a:sym typeface="Afacad Flux"/>
              </a:rPr>
              <a:t>☁️ OpenAI API (The Generalist)</a:t>
            </a:r>
            <a:endParaRPr sz="1200">
              <a:solidFill>
                <a:schemeClr val="dk1"/>
              </a:solidFill>
              <a:latin typeface="Afacad Flux"/>
              <a:ea typeface="Afacad Flux"/>
              <a:cs typeface="Afacad Flux"/>
              <a:sym typeface="Afacad Flux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200">
                <a:solidFill>
                  <a:schemeClr val="dk1"/>
                </a:solidFill>
                <a:latin typeface="Afacad Flux"/>
                <a:ea typeface="Afacad Flux"/>
                <a:cs typeface="Afacad Flux"/>
                <a:sym typeface="Afacad Flux"/>
              </a:rPr>
              <a:t>All-Purpose: We connected to </a:t>
            </a:r>
            <a:r>
              <a:rPr lang="en-US" sz="1200">
                <a:solidFill>
                  <a:srgbClr val="188038"/>
                </a:solidFill>
                <a:latin typeface="Afacad Flux"/>
                <a:ea typeface="Afacad Flux"/>
                <a:cs typeface="Afacad Flux"/>
                <a:sym typeface="Afacad Flux"/>
              </a:rPr>
              <a:t>gpt-4o-mini</a:t>
            </a:r>
            <a:r>
              <a:rPr lang="en-US" sz="1200">
                <a:solidFill>
                  <a:schemeClr val="dk1"/>
                </a:solidFill>
                <a:latin typeface="Afacad Flux"/>
                <a:ea typeface="Afacad Flux"/>
                <a:cs typeface="Afacad Flux"/>
                <a:sym typeface="Afacad Flux"/>
              </a:rPr>
              <a:t>, a massive AI that can do almost anything.</a:t>
            </a:r>
            <a:endParaRPr sz="1200">
              <a:solidFill>
                <a:schemeClr val="dk1"/>
              </a:solidFill>
              <a:latin typeface="Afacad Flux"/>
              <a:ea typeface="Afacad Flux"/>
              <a:cs typeface="Afacad Flux"/>
              <a:sym typeface="Afacad Flux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200">
                <a:solidFill>
                  <a:schemeClr val="dk1"/>
                </a:solidFill>
                <a:latin typeface="Afacad Flux"/>
                <a:ea typeface="Afacad Flux"/>
                <a:cs typeface="Afacad Flux"/>
                <a:sym typeface="Afacad Flux"/>
              </a:rPr>
              <a:t>Explicit Prompting: Because it's a general AI, we had to tell it exactly </a:t>
            </a:r>
            <a:r>
              <a:rPr i="1" lang="en-US" sz="1200">
                <a:solidFill>
                  <a:schemeClr val="dk1"/>
                </a:solidFill>
                <a:latin typeface="Afacad Flux"/>
                <a:ea typeface="Afacad Flux"/>
                <a:cs typeface="Afacad Flux"/>
                <a:sym typeface="Afacad Flux"/>
              </a:rPr>
              <a:t>what</a:t>
            </a:r>
            <a:r>
              <a:rPr lang="en-US" sz="1200">
                <a:solidFill>
                  <a:schemeClr val="dk1"/>
                </a:solidFill>
                <a:latin typeface="Afacad Flux"/>
                <a:ea typeface="Afacad Flux"/>
                <a:cs typeface="Afacad Flux"/>
                <a:sym typeface="Afacad Flux"/>
              </a:rPr>
              <a:t> to do ("Classify sentiment as POSITIVE/NEGATIVE").</a:t>
            </a:r>
            <a:endParaRPr sz="1200">
              <a:solidFill>
                <a:schemeClr val="dk1"/>
              </a:solidFill>
              <a:latin typeface="Afacad Flux"/>
              <a:ea typeface="Afacad Flux"/>
              <a:cs typeface="Afacad Flux"/>
              <a:sym typeface="Afacad Flux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 sz="1200">
                <a:solidFill>
                  <a:schemeClr val="dk1"/>
                </a:solidFill>
                <a:latin typeface="Afacad Flux"/>
                <a:ea typeface="Afacad Flux"/>
                <a:cs typeface="Afacad Flux"/>
                <a:sym typeface="Afacad Flux"/>
              </a:rPr>
              <a:t>Cloud Processing: Our text was securely sent over the internet to OpenAI’s servers to be processed.</a:t>
            </a:r>
            <a:endParaRPr sz="2100">
              <a:solidFill>
                <a:schemeClr val="dk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pic>
        <p:nvPicPr>
          <p:cNvPr id="181" name="Google Shape;181;p19" title="Demo_Comparison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1325" y="1284700"/>
            <a:ext cx="7108500" cy="533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6" name="Google Shape;18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0625" y="1871662"/>
            <a:ext cx="4000500" cy="400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0"/>
          <p:cNvSpPr txBox="1"/>
          <p:nvPr/>
        </p:nvSpPr>
        <p:spPr>
          <a:xfrm>
            <a:off x="571500" y="57150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Summary &amp; Trade-off Framework</a:t>
            </a:r>
            <a:endParaRPr/>
          </a:p>
        </p:txBody>
      </p:sp>
      <p:sp>
        <p:nvSpPr>
          <p:cNvPr id="188" name="Google Shape;188;p20"/>
          <p:cNvSpPr txBox="1"/>
          <p:nvPr/>
        </p:nvSpPr>
        <p:spPr>
          <a:xfrm>
            <a:off x="6381750" y="1736675"/>
            <a:ext cx="5500687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The Final Decision</a:t>
            </a:r>
            <a:endParaRPr/>
          </a:p>
        </p:txBody>
      </p:sp>
      <p:sp>
        <p:nvSpPr>
          <p:cNvPr id="189" name="Google Shape;189;p20"/>
          <p:cNvSpPr txBox="1"/>
          <p:nvPr/>
        </p:nvSpPr>
        <p:spPr>
          <a:xfrm>
            <a:off x="6381750" y="5273724"/>
            <a:ext cx="5500687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97316"/>
                </a:solidFill>
                <a:latin typeface="Comfortaa"/>
                <a:ea typeface="Comfortaa"/>
                <a:cs typeface="Comfortaa"/>
                <a:sym typeface="Comfortaa"/>
              </a:rPr>
              <a:t>Any Questions?</a:t>
            </a:r>
            <a:endParaRPr/>
          </a:p>
        </p:txBody>
      </p:sp>
      <p:pic>
        <p:nvPicPr>
          <p:cNvPr descr="image.png" id="190" name="Google Shape;19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6825" y="1947862"/>
            <a:ext cx="3848100" cy="384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/>
        </p:nvSpPr>
        <p:spPr>
          <a:xfrm>
            <a:off x="6715125" y="2336750"/>
            <a:ext cx="4905375" cy="1039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A78BFA"/>
                </a:solidFill>
                <a:latin typeface="Afacad Flux"/>
                <a:ea typeface="Afacad Flux"/>
                <a:cs typeface="Afacad Flux"/>
                <a:sym typeface="Afacad Flux"/>
              </a:rPr>
              <a:t>Use Hugging Face if...</a:t>
            </a: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you must keep data strictly private, need it to work offline, or want total ownership.</a:t>
            </a:r>
            <a:endParaRPr/>
          </a:p>
        </p:txBody>
      </p:sp>
      <p:sp>
        <p:nvSpPr>
          <p:cNvPr id="192" name="Google Shape;192;p20"/>
          <p:cNvSpPr txBox="1"/>
          <p:nvPr/>
        </p:nvSpPr>
        <p:spPr>
          <a:xfrm>
            <a:off x="6715125" y="3614737"/>
            <a:ext cx="4905375" cy="1039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8BDF8"/>
                </a:solidFill>
                <a:latin typeface="Afacad Flux"/>
                <a:ea typeface="Afacad Flux"/>
                <a:cs typeface="Afacad Flux"/>
                <a:sym typeface="Afacad Flux"/>
              </a:rPr>
              <a:t>Use OpenAI if...</a:t>
            </a: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you want the absolute smartest AI possible, want to build apps quickly, and prefer a service over buying hardware.</a:t>
            </a:r>
            <a:endParaRPr/>
          </a:p>
        </p:txBody>
      </p:sp>
      <p:pic>
        <p:nvPicPr>
          <p:cNvPr descr="image.png" id="193" name="Google Shape;19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1750" y="2355800"/>
            <a:ext cx="13335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4" name="Google Shape;19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1750" y="3633787"/>
            <a:ext cx="133350" cy="27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